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70" r:id="rId4"/>
    <p:sldId id="317" r:id="rId5"/>
    <p:sldId id="266" r:id="rId6"/>
    <p:sldId id="267" r:id="rId7"/>
    <p:sldId id="321" r:id="rId8"/>
    <p:sldId id="273" r:id="rId9"/>
    <p:sldId id="274" r:id="rId10"/>
    <p:sldId id="318" r:id="rId11"/>
    <p:sldId id="275" r:id="rId12"/>
    <p:sldId id="324" r:id="rId13"/>
    <p:sldId id="289" r:id="rId14"/>
    <p:sldId id="325" r:id="rId15"/>
    <p:sldId id="322" r:id="rId16"/>
    <p:sldId id="323" r:id="rId17"/>
    <p:sldId id="326" r:id="rId18"/>
    <p:sldId id="337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06" r:id="rId30"/>
    <p:sldId id="290" r:id="rId31"/>
    <p:sldId id="292" r:id="rId32"/>
    <p:sldId id="338" r:id="rId33"/>
    <p:sldId id="294" r:id="rId34"/>
    <p:sldId id="308" r:id="rId35"/>
    <p:sldId id="309" r:id="rId36"/>
    <p:sldId id="311" r:id="rId37"/>
    <p:sldId id="339" r:id="rId38"/>
    <p:sldId id="314" r:id="rId3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9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1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3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6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9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9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88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5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1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5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2" Type="http://schemas.openxmlformats.org/officeDocument/2006/relationships/hyperlink" Target="http://edso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41022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3756" y="-134087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211282" y="5555952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4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3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14" y="419427"/>
            <a:ext cx="8505440" cy="376049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педсовет на тему </a:t>
            </a: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«Обновленный</a:t>
            </a:r>
            <a: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</a:t>
            </a: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начального и основного </a:t>
            </a:r>
            <a:b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общего образования»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3393" y="5778693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170047" y="5363544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CFF878-6E0D-4F78-9137-BCB7F5986EE9}"/>
              </a:ext>
            </a:extLst>
          </p:cNvPr>
          <p:cNvSpPr txBox="1"/>
          <p:nvPr/>
        </p:nvSpPr>
        <p:spPr>
          <a:xfrm>
            <a:off x="5004048" y="4810114"/>
            <a:ext cx="3871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.03.2022г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s://assets-global.website-files.com/599873abab717100012c91ea/5e5a07c93fb2cc014c6c94ce_5df74e51f137551071cb24cb_5de8bd7ca529abf0b3cb3ca7_527cd2ce2e38d034a54320404ec788f9%D0%B0%20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" y="4481736"/>
            <a:ext cx="381642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изменения,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внесенные в обновленный ФГОС 2021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0" indent="0" algn="just" fontAlgn="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«Функциональная грамотность»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4638"/>
            <a:ext cx="8712968" cy="6264696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bb4392565f4a772fd88766b4ccf9912.png"/>
          <p:cNvPicPr>
            <a:picLocks noChangeAspect="1"/>
          </p:cNvPicPr>
          <p:nvPr/>
        </p:nvPicPr>
        <p:blipFill>
          <a:blip r:embed="rId2" cstate="print"/>
          <a:srcRect t="52063"/>
          <a:stretch>
            <a:fillRect/>
          </a:stretch>
        </p:blipFill>
        <p:spPr>
          <a:xfrm>
            <a:off x="1315358" y="3274785"/>
            <a:ext cx="6858000" cy="3287486"/>
          </a:xfrm>
          <a:prstGeom prst="rect">
            <a:avLst/>
          </a:prstGeom>
        </p:spPr>
      </p:pic>
      <p:pic>
        <p:nvPicPr>
          <p:cNvPr id="9" name="Рисунок 8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 flipH="1">
            <a:off x="8055428" y="402778"/>
            <a:ext cx="1099457" cy="2670709"/>
          </a:xfrm>
          <a:prstGeom prst="rect">
            <a:avLst/>
          </a:prstGeom>
        </p:spPr>
      </p:pic>
      <p:pic>
        <p:nvPicPr>
          <p:cNvPr id="8" name="Рисунок 7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>
            <a:off x="0" y="446314"/>
            <a:ext cx="1143000" cy="2670709"/>
          </a:xfrm>
          <a:prstGeom prst="rect">
            <a:avLst/>
          </a:prstGeom>
        </p:spPr>
      </p:pic>
      <p:pic>
        <p:nvPicPr>
          <p:cNvPr id="4" name="Рисунок 3" descr="transparent-network-6.png"/>
          <p:cNvPicPr>
            <a:picLocks noChangeAspect="1"/>
          </p:cNvPicPr>
          <p:nvPr/>
        </p:nvPicPr>
        <p:blipFill>
          <a:blip r:embed="rId3" cstate="print"/>
          <a:srcRect b="55980"/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7" name="Рисунок 6" descr="183720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4886">
            <a:off x="0" y="203596"/>
            <a:ext cx="9144000" cy="6450807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5" cstate="print"/>
          <a:srcRect l="3502" t="36094" b="20000"/>
          <a:stretch>
            <a:fillRect/>
          </a:stretch>
        </p:blipFill>
        <p:spPr>
          <a:xfrm>
            <a:off x="914401" y="3560203"/>
            <a:ext cx="7248066" cy="32977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99984"/>
            <a:ext cx="8926285" cy="8988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необходимо сделать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4350" y="1203252"/>
            <a:ext cx="680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Подготовить новые ООП;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Переделать рабочие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Создать новую Программу воспитания.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82799" y="2510749"/>
            <a:ext cx="50872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Обновленный ФГОС основного общего образования </a:t>
            </a:r>
            <a:b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 контроль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10652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869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участвовать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совместной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деятельности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Регулятивные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Умения работать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информацией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Коммуникативные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П. 35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обновленного ФГОС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AFE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" y="21341"/>
            <a:ext cx="9115545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914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7" y="8947"/>
            <a:ext cx="9111353" cy="6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58"/>
            <a:ext cx="9086187" cy="6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692" y="1628800"/>
            <a:ext cx="9252520" cy="25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0" y="0"/>
            <a:ext cx="904889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" y="0"/>
            <a:ext cx="912120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137323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доступ к качественному образованию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условиям организации образовательного процесса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оценке образовательных результатов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ФГОС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edsoo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сайт, сопровождающий введение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 апробацию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ФГОС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https://edu.gov.ru/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8" y="0"/>
            <a:ext cx="923595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– методическое и технологическое сопровождение ФГОС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1628800"/>
            <a:ext cx="9126538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ФУМО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3/21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27.09.2021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школа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46"/>
            <a:ext cx="4176464" cy="6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8328906" cy="55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" y="1124745"/>
            <a:ext cx="891030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627" cy="27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" y="3501008"/>
            <a:ext cx="9146627" cy="27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" y="378494"/>
            <a:ext cx="90121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Решение педагогического совета: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02681"/>
            <a:ext cx="8424936" cy="50553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1) Ознакомиться с примерными рабочими программами по предметам на сайте </a:t>
            </a:r>
            <a:r>
              <a:rPr lang="en-US" b="1" u="sng" dirty="0" smtClean="0">
                <a:solidFill>
                  <a:schemeClr val="tx1"/>
                </a:solidFill>
              </a:rPr>
              <a:t>fgosreestr.ru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en-US" b="1" u="sng" dirty="0" smtClean="0">
                <a:solidFill>
                  <a:schemeClr val="tx1"/>
                </a:solidFill>
              </a:rPr>
              <a:t>edsoo.ru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 срок до 11.04.2022г.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2) В рамках самообразования принимать участие в </a:t>
            </a:r>
            <a:r>
              <a:rPr lang="ru-RU" b="1" dirty="0" err="1" smtClean="0">
                <a:solidFill>
                  <a:schemeClr val="tx1"/>
                </a:solidFill>
              </a:rPr>
              <a:t>вебинарах</a:t>
            </a:r>
            <a:r>
              <a:rPr lang="ru-RU" b="1" dirty="0" smtClean="0">
                <a:solidFill>
                  <a:schemeClr val="tx1"/>
                </a:solidFill>
              </a:rPr>
              <a:t>, семинарах по вопросам внедрения ФГОС 3-го поколения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3) </a:t>
            </a:r>
            <a:r>
              <a:rPr lang="ru-RU" b="1" dirty="0">
                <a:solidFill>
                  <a:schemeClr val="tx1"/>
                </a:solidFill>
              </a:rPr>
              <a:t>Рабочей группе обеспечить создание проектов основных образовательных программ НОО и </a:t>
            </a:r>
            <a:r>
              <a:rPr lang="ru-RU" b="1" dirty="0" smtClean="0">
                <a:solidFill>
                  <a:schemeClr val="tx1"/>
                </a:solidFill>
              </a:rPr>
              <a:t>ООО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соответствии </a:t>
            </a:r>
            <a:r>
              <a:rPr lang="ru-RU" b="1" dirty="0">
                <a:solidFill>
                  <a:schemeClr val="tx1"/>
                </a:solidFill>
              </a:rPr>
              <a:t>с новыми ФГОС </a:t>
            </a:r>
            <a:r>
              <a:rPr lang="ru-RU" sz="3100" b="1" dirty="0" smtClean="0">
                <a:solidFill>
                  <a:schemeClr val="tx1"/>
                </a:solidFill>
              </a:rPr>
              <a:t>в </a:t>
            </a:r>
            <a:r>
              <a:rPr lang="ru-RU" sz="3100" b="1" dirty="0">
                <a:solidFill>
                  <a:schemeClr val="tx1"/>
                </a:solidFill>
              </a:rPr>
              <a:t>срок до 26.05.2022г</a:t>
            </a:r>
            <a:r>
              <a:rPr lang="ru-RU" sz="3100" b="1" dirty="0" smtClean="0">
                <a:solidFill>
                  <a:schemeClr val="tx1"/>
                </a:solidFill>
              </a:rPr>
              <a:t>.</a:t>
            </a:r>
            <a:endParaRPr lang="ru-RU" sz="3100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4) Учителям- предметникам обеспечить создание проектов рабочих программ по учебным предметам (1 классов и 5 классов) в соответствии с новыми ФГОС и имеющимися учебниками в срок до 01.06.2022г.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5)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ройти курсы повышения квалификации педагогическим работникам, участвующих в реализации ФГОС 3-го </a:t>
            </a:r>
            <a:r>
              <a:rPr lang="ru-RU" b="1" dirty="0" smtClean="0">
                <a:solidFill>
                  <a:schemeClr val="tx1"/>
                </a:solidFill>
              </a:rPr>
              <a:t>поколения.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41022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3756" y="-134087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211282" y="5555952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4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3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14" y="419427"/>
            <a:ext cx="8505440" cy="376049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ru-RU" sz="3600" dirty="0"/>
              <a:t/>
            </a:r>
            <a:br>
              <a:rPr lang="ru-RU" sz="3600" dirty="0"/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3393" y="5778693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170047" y="5363544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Рисунок 19" descr="https://assets-global.website-files.com/599873abab717100012c91ea/5e5a07c93fb2cc014c6c94ce_5df74e51f137551071cb24cb_5de8bd7ca529abf0b3cb3ca7_527cd2ce2e38d034a54320404ec788f9%D0%B0%20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" y="4481736"/>
            <a:ext cx="381642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1074"/>
            <a:ext cx="56578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64096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Российской Федерации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оно обеспечит комфортные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 для детей при переезде в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город или, к примеру, при переходе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семейное обучение.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образовательных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начального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основного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каждый ученик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предыдущей ступени обучения получает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знания, необходимые для перехода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следующую. Иначе говоря, нельзя перейти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пятый класс, не владея знаниями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начальной школы.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соблюдать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5446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любого уровня,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детского сада и заканчивая курсами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 эту 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попадают не только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государственные, но и частные учебные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подчиняются закону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Актуальный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государственных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можно почитать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fgos.ru.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05872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ФГОС?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5105"/>
            <a:ext cx="27128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98" y="1412775"/>
            <a:ext cx="6382091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поколения стандартов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8280920" cy="54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673</Words>
  <Application>Microsoft Office PowerPoint</Application>
  <PresentationFormat>Экран (4:3)</PresentationFormat>
  <Paragraphs>88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Office Theme</vt:lpstr>
      <vt:lpstr> Тематический педсовет на тему «Обновленный ФГОС начального и основного  общего образования»</vt:lpstr>
      <vt:lpstr>ФГОС</vt:lpstr>
      <vt:lpstr>Презентация PowerPoint</vt:lpstr>
      <vt:lpstr> Основная задача ФГОС </vt:lpstr>
      <vt:lpstr> ФГОС обеспечивает </vt:lpstr>
      <vt:lpstr> ФГОС должны соблюдать </vt:lpstr>
      <vt:lpstr>Какие бывают ФГОС?</vt:lpstr>
      <vt:lpstr>Три поколения стандартов</vt:lpstr>
      <vt:lpstr>Презентация PowerPoint</vt:lpstr>
      <vt:lpstr> Основные изменения,  внесенные в обновленный ФГОС 2021 </vt:lpstr>
      <vt:lpstr>Презентация PowerPoint</vt:lpstr>
      <vt:lpstr>  </vt:lpstr>
      <vt:lpstr>  </vt:lpstr>
      <vt:lpstr> Что необходимо сделать</vt:lpstr>
      <vt:lpstr>Презентация PowerPoint</vt:lpstr>
      <vt:lpstr>Презентация PowerPoint</vt:lpstr>
      <vt:lpstr>Новый перечень УУД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рабочие программы  обеспечивают:</vt:lpstr>
      <vt:lpstr>Научно-методическое сопровождение ФГОС</vt:lpstr>
      <vt:lpstr>Научно – методическое и технологическое сопровождение ФГОС</vt:lpstr>
      <vt:lpstr> Одобрены ФУМО Протокол 3/21 от 27.09.2021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педагогического совета: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Admin</cp:lastModifiedBy>
  <cp:revision>71</cp:revision>
  <cp:lastPrinted>2022-03-29T04:55:29Z</cp:lastPrinted>
  <dcterms:created xsi:type="dcterms:W3CDTF">2022-02-19T15:14:32Z</dcterms:created>
  <dcterms:modified xsi:type="dcterms:W3CDTF">2022-06-17T08:12:26Z</dcterms:modified>
</cp:coreProperties>
</file>